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39" r:id="rId2"/>
  </p:sldMasterIdLst>
  <p:notesMasterIdLst>
    <p:notesMasterId r:id="rId69"/>
  </p:notesMasterIdLst>
  <p:sldIdLst>
    <p:sldId id="256" r:id="rId3"/>
    <p:sldId id="314" r:id="rId4"/>
    <p:sldId id="315" r:id="rId5"/>
    <p:sldId id="316" r:id="rId6"/>
    <p:sldId id="317" r:id="rId7"/>
    <p:sldId id="318" r:id="rId8"/>
    <p:sldId id="319" r:id="rId9"/>
    <p:sldId id="258" r:id="rId10"/>
    <p:sldId id="259" r:id="rId11"/>
    <p:sldId id="260" r:id="rId12"/>
    <p:sldId id="264" r:id="rId13"/>
    <p:sldId id="265" r:id="rId14"/>
    <p:sldId id="320" r:id="rId15"/>
    <p:sldId id="271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1" r:id="rId26"/>
    <p:sldId id="332" r:id="rId27"/>
    <p:sldId id="333" r:id="rId28"/>
    <p:sldId id="334" r:id="rId29"/>
    <p:sldId id="335" r:id="rId30"/>
    <p:sldId id="336" r:id="rId31"/>
    <p:sldId id="274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283" r:id="rId60"/>
    <p:sldId id="284" r:id="rId61"/>
    <p:sldId id="285" r:id="rId62"/>
    <p:sldId id="286" r:id="rId63"/>
    <p:sldId id="287" r:id="rId64"/>
    <p:sldId id="357" r:id="rId65"/>
    <p:sldId id="311" r:id="rId66"/>
    <p:sldId id="312" r:id="rId67"/>
    <p:sldId id="313" r:id="rId68"/>
  </p:sldIdLst>
  <p:sldSz cx="9144000" cy="5143500" type="screen16x9"/>
  <p:notesSz cx="6858000" cy="9144000"/>
  <p:embeddedFontLst>
    <p:embeddedFont>
      <p:font typeface="Amatic SC" pitchFamily="2" charset="-79"/>
      <p:regular r:id="rId70"/>
      <p:bold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Georgia" panose="02040502050405020303" pitchFamily="18" charset="0"/>
      <p:regular r:id="rId76"/>
      <p:bold r:id="rId77"/>
      <p:italic r:id="rId78"/>
      <p:boldItalic r:id="rId79"/>
    </p:embeddedFont>
    <p:embeddedFont>
      <p:font typeface="Inconsolata" pitchFamily="49" charset="77"/>
      <p:regular r:id="rId80"/>
      <p:bold r:id="rId81"/>
    </p:embeddedFont>
    <p:embeddedFont>
      <p:font typeface="Roboto" panose="02000000000000000000" pitchFamily="2" charset="0"/>
      <p:regular r:id="rId82"/>
      <p:bold r:id="rId83"/>
      <p:italic r:id="rId84"/>
      <p:boldItalic r:id="rId85"/>
    </p:embeddedFont>
    <p:embeddedFont>
      <p:font typeface="Roboto Light" panose="02000000000000000000" pitchFamily="2" charset="0"/>
      <p:regular r:id="rId86"/>
      <p:bold r:id="rId87"/>
      <p:italic r:id="rId88"/>
      <p:boldItalic r:id="rId89"/>
    </p:embeddedFont>
    <p:embeddedFont>
      <p:font typeface="Roboto Medium" panose="02000000000000000000" pitchFamily="2" charset="0"/>
      <p:regular r:id="rId90"/>
      <p:bold r:id="rId91"/>
      <p:italic r:id="rId92"/>
      <p:boldItalic r:id="rId93"/>
    </p:embeddedFont>
    <p:embeddedFont>
      <p:font typeface="Roboto Thin" panose="02000000000000000000" pitchFamily="2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pos="2376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8" roundtripDataSignature="AMtx7mhzUbUsaA6j/MDpYNeDp/+eq+kC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D33F76-8BED-494B-A6FC-0D314B085951}">
  <a:tblStyle styleId="{5BD33F76-8BED-494B-A6FC-0D314B08595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/>
    <p:restoredTop sz="94694"/>
  </p:normalViewPr>
  <p:slideViewPr>
    <p:cSldViewPr snapToGrid="0">
      <p:cViewPr varScale="1">
        <p:scale>
          <a:sx n="161" d="100"/>
          <a:sy n="161" d="100"/>
        </p:scale>
        <p:origin x="376" y="200"/>
      </p:cViewPr>
      <p:guideLst>
        <p:guide orient="horz" pos="288"/>
        <p:guide pos="23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font" Target="fonts/font21.fntdata"/><Relationship Id="rId95" Type="http://schemas.openxmlformats.org/officeDocument/2006/relationships/font" Target="fonts/font26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font" Target="fonts/font22.fntdata"/><Relationship Id="rId96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font" Target="fonts/font25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7.fntdata"/><Relationship Id="rId97" Type="http://schemas.openxmlformats.org/officeDocument/2006/relationships/font" Target="fonts/font28.fntdata"/><Relationship Id="rId7" Type="http://schemas.openxmlformats.org/officeDocument/2006/relationships/slide" Target="slides/slide5.xml"/><Relationship Id="rId71" Type="http://schemas.openxmlformats.org/officeDocument/2006/relationships/font" Target="fonts/font2.fntdata"/><Relationship Id="rId92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8.fntdata"/><Relationship Id="rId61" Type="http://schemas.openxmlformats.org/officeDocument/2006/relationships/slide" Target="slides/slide59.xml"/><Relationship Id="rId82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8.fntdata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3.fntdata"/><Relationship Id="rId93" Type="http://schemas.openxmlformats.org/officeDocument/2006/relationships/font" Target="fonts/font24.fntdata"/><Relationship Id="rId98" Type="http://customschemas.google.com/relationships/presentationmetadata" Target="meta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1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0" name="Google Shape;2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5" name="Google Shape;2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0" name="Google Shape;2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0" name="Google Shape;23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7" name="Google Shape;26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1861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2" name="Google Shape;264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3002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3" name="Google Shape;26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8713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5" name="Google Shape;2665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lang="en" sz="1200" b="0" i="1" u="none" strike="noStrike" cap="non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2608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3" name="Google Shape;26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4720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7eeca2a1b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7eeca2a1b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098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7eeca2a1b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7eeca2a1b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404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8" name="Google Shape;20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7152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7" name="Google Shape;2697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0920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7" name="Google Shape;27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4783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https://</a:t>
            </a:r>
            <a:r>
              <a:rPr lang="en" dirty="0" err="1"/>
              <a:t>youtu.be</a:t>
            </a:r>
            <a:r>
              <a:rPr lang="en" dirty="0"/>
              <a:t>/sHfJn0jqBro</a:t>
            </a:r>
            <a:endParaRPr dirty="0"/>
          </a:p>
        </p:txBody>
      </p:sp>
      <p:sp>
        <p:nvSpPr>
          <p:cNvPr id="2723" name="Google Shape;272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1716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728" name="Google Shape;272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6938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5" name="Google Shape;273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647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815a109cb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815a109cb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803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7eeca2a1b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7eeca2a1b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809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3" name="Google Shape;275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2884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1" name="Google Shape;23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21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0" name="Google Shape;23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7edc534e2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7edc534e2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290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2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5" name="Google Shape;237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24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3" name="Google Shape;23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2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1" name="Google Shape;23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26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8" name="Google Shape;239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6" name="Google Shape;2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2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shutterstock_773920963</a:t>
            </a:r>
            <a:endParaRPr/>
          </a:p>
        </p:txBody>
      </p:sp>
      <p:sp>
        <p:nvSpPr>
          <p:cNvPr id="2418" name="Google Shape;24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4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3" name="Google Shape;25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28902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4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8" name="Google Shape;257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279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46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5" name="Google Shape;2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4453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49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49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167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7edc534e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7edc534e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911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4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7" name="Google Shape;260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85685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5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2" name="Google Shape;261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51976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2" name="Google Shape;262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989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52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9" name="Google Shape;2629;p5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0" name="Google Shape;263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5305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5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5" name="Google Shape;263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31167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6" name="Google Shape;264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6910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3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4" name="Google Shape;24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60071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36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9" name="Google Shape;247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52474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37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1-3_CSSFiles.html | 3-MultipleCSS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94" name="Google Shape;2494;p37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53535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3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0" name="Google Shape;250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321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edc534e2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edc534e2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41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5" name="Google Shape;250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94508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4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0" name="Google Shape;252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21570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41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Example.html | 4-ResetCSS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32" name="Google Shape;2532;p41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62539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8" name="Google Shape;25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2215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8" name="Google Shape;255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668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44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65" name="Google Shape;256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55570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shutterstock_117393862</a:t>
            </a:r>
            <a:endParaRPr/>
          </a:p>
        </p:txBody>
      </p:sp>
      <p:sp>
        <p:nvSpPr>
          <p:cNvPr id="2426" name="Google Shape;24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2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shutterstock_1125750473</a:t>
            </a:r>
            <a:endParaRPr/>
          </a:p>
        </p:txBody>
      </p:sp>
      <p:sp>
        <p:nvSpPr>
          <p:cNvPr id="2433" name="Google Shape;243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30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30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31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6" name="Google Shape;244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7eeca2a1b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7eeca2a1b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3607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3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shutterstock_360676460</a:t>
            </a:r>
            <a:endParaRPr/>
          </a:p>
        </p:txBody>
      </p:sp>
      <p:sp>
        <p:nvSpPr>
          <p:cNvPr id="2454" name="Google Shape;245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56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8" name="Google Shape;265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5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63" name="Google Shape;266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5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68" name="Google Shape;266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shutterstock_411452953</a:t>
            </a:r>
            <a:endParaRPr/>
          </a:p>
        </p:txBody>
      </p:sp>
      <p:sp>
        <p:nvSpPr>
          <p:cNvPr id="2157" name="Google Shape;2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4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shutterstock_408706696</a:t>
            </a:r>
            <a:endParaRPr/>
          </a:p>
        </p:txBody>
      </p:sp>
      <p:sp>
        <p:nvSpPr>
          <p:cNvPr id="2167" name="Google Shape;2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Instructor: Feel free to tailor this slide to your class. </a:t>
            </a:r>
            <a:endParaRPr/>
          </a:p>
        </p:txBody>
      </p:sp>
      <p:sp>
        <p:nvSpPr>
          <p:cNvPr id="2175" name="Google Shape;2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" name="Google Shape;9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2" name="Google Shape;12;p6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74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7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95"/>
          <p:cNvSpPr/>
          <p:nvPr/>
        </p:nvSpPr>
        <p:spPr>
          <a:xfrm>
            <a:off x="0" y="2167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p195"/>
          <p:cNvSpPr/>
          <p:nvPr/>
        </p:nvSpPr>
        <p:spPr>
          <a:xfrm>
            <a:off x="426891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9" name="Google Shape;2129;p195"/>
          <p:cNvSpPr txBox="1"/>
          <p:nvPr/>
        </p:nvSpPr>
        <p:spPr>
          <a:xfrm>
            <a:off x="426891" y="2971800"/>
            <a:ext cx="35355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195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TITLE_AND_BODY_1"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196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rgbClr val="FFFFFF"/>
        </a:solidFill>
        <a:effectLst/>
      </p:bgPr>
    </p:bg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97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Google Shape;2135;p19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36" name="Google Shape;2136;p197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bg>
      <p:bgPr>
        <a:solidFill>
          <a:srgbClr val="FFFFFF"/>
        </a:solidFill>
        <a:effectLst/>
      </p:bgPr>
    </p:bg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8" name="Google Shape;14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51" name="Google Shape;151;p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52" name="Google Shape;152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55" name="Google Shape;155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58" name="Google Shape;158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61" name="Google Shape;161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7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7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7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0" name="Google Shape;170;p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71" name="Google Shape;171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7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78" name="Google Shape;178;p7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0" name="Google Shape;180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81" name="Google Shape;181;p7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7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7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7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88" name="Google Shape;188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0" name="Google Shape;190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91" name="Google Shape;191;p7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7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7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4" name="Google Shape;194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98" name="Google Shape;198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200" name="Google Shape;200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2" name="Google Shape;202;p7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7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7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7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80"/>
          <p:cNvPicPr preferRelativeResize="0"/>
          <p:nvPr/>
        </p:nvPicPr>
        <p:blipFill rotWithShape="1">
          <a:blip r:embed="rId2">
            <a:alphaModFix/>
          </a:blip>
          <a:srcRect t="118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8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0" name="Google Shape;210;p8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8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2" name="Google Shape;212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8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8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8" name="Google Shape;218;p81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82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8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8" name="Google Shape;228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1" name="Google Shape;231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8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3" name="Google Shape;233;p8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8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5" name="Google Shape;235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8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7" name="Google Shape;237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" name="Google Shape;21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" name="Google Shape;24;p6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5" name="Google Shape;2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" name="Google Shape;26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6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8" name="Google Shape;2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" name="Google Shape;2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6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31" name="Google Shape;3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" name="Google Shape;3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6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34" name="Google Shape;3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" name="Google Shape;3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6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4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84"/>
          <p:cNvPicPr preferRelativeResize="0"/>
          <p:nvPr/>
        </p:nvPicPr>
        <p:blipFill rotWithShape="1">
          <a:blip r:embed="rId3">
            <a:alphaModFix/>
          </a:blip>
          <a:srcRect l="209" r="208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50" name="Google Shape;250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1" name="Google Shape;251;p85"/>
          <p:cNvPicPr preferRelativeResize="0"/>
          <p:nvPr/>
        </p:nvPicPr>
        <p:blipFill rotWithShape="1">
          <a:blip r:embed="rId2">
            <a:alphaModFix/>
          </a:blip>
          <a:srcRect l="504" r="503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8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4" name="Google Shape;254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1" name="Google Shape;261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3" name="Google Shape;26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64" name="Google Shape;264;p8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65" name="Google Shape;26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6" name="Google Shape;26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8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8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8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70" name="Google Shape;27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8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8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74" name="Google Shape;27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8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8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8" name="Google Shape;278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" name="Google Shape;279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8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8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82" name="Google Shape;282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8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8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6" name="Google Shape;286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8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8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8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8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8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7" name="Google Shape;297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" name="Google Shape;298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" name="Google Shape;299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0" name="Google Shape;300;p8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01" name="Google Shape;301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8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8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06" name="Google Shape;306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7" name="Google Shape;307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8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8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10" name="Google Shape;310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8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8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14" name="Google Shape;314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5" name="Google Shape;315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87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8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18" name="Google Shape;318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9" name="Google Shape;319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87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8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2" name="Google Shape;322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" name="Google Shape;323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87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87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8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87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87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3" name="Google Shape;33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5" name="Google Shape;335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36" name="Google Shape;33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37" name="Google Shape;33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8" name="Google Shape;33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8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42" name="Google Shape;34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46" name="Google Shape;34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50" name="Google Shape;35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1" name="Google Shape;35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54" name="Google Shape;35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5" name="Google Shape;35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58" name="Google Shape;35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9" name="Google Shape;35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8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8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8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8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69" name="Google Shape;36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0" name="Google Shape;37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1" name="Google Shape;371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72" name="Google Shape;372;p8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73" name="Google Shape;37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8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8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8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78" name="Google Shape;378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89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8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p8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83" name="Google Shape;38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8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8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8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88" name="Google Shape;388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89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8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8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93" name="Google Shape;39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89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8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8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98" name="Google Shape;398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p8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8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8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403" name="Google Shape;40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8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09" name="Google Shape;409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0" name="Google Shape;410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1" name="Google Shape;411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9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9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14" name="Google Shape;414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9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7" name="Google Shape;417;p9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p9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9" name="Google Shape;41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9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9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9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24" name="Google Shape;424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9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7" name="Google Shape;427;p9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9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9" name="Google Shape;42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9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9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" name="Google Shape;433;p9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34" name="Google Shape;434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90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9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9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9" name="Google Shape;43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90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9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9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4" name="Google Shape;444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p90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9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9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9" name="Google Shape;44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90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4" name="Google Shape;45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55" name="Google Shape;455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60" name="Google Shape;460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9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65" name="Google Shape;46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9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70" name="Google Shape;470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9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75" name="Google Shape;47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6" name="Google Shape;47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" name="Google Shape;477;p9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80" name="Google Shape;480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1" name="Google Shape;481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91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3" name="Google Shape;483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85" name="Google Shape;48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6" name="Google Shape;48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91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90" name="Google Shape;490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1" name="Google Shape;491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9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" name="Google Shape;494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95" name="Google Shape;49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6" name="Google Shape;49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9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01" name="Google Shape;501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2" name="Google Shape;50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3" name="Google Shape;503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04" name="Google Shape;504;p9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505" name="Google Shape;505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6" name="Google Shape;506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9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92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09" name="Google Shape;509;p9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510" name="Google Shape;510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1" name="Google Shape;511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9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92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14" name="Google Shape;514;p9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15" name="Google Shape;515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6" name="Google Shape;516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9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92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9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3" name="Google Shape;523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24" name="Google Shape;524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5" name="Google Shape;525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6" name="Google Shape;526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27" name="Google Shape;527;p9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28" name="Google Shape;528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9" name="Google Shape;529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9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9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9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" name="Google Shape;533;p9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34" name="Google Shape;534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35" name="Google Shape;535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9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9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" name="Google Shape;46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6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41" name="Google Shape;541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2" name="Google Shape;542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3" name="Google Shape;543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9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9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9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9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9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0" name="Google Shape;550;p9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1" name="Google Shape;551;p9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9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9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9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9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6" name="Google Shape;556;p9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7" name="Google Shape;557;p9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9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94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94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94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94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94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8" name="Google Shape;568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9" name="Google Shape;56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0" name="Google Shape;57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9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9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9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9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9" name="Google Shape;579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87" name="Google Shape;587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8" name="Google Shape;588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9" name="Google Shape;58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0" name="Google Shape;590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9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9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9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9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8" name="Google Shape;59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6" name="Google Shape;60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7" name="Google Shape;607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8" name="Google Shape;60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9" name="Google Shape;60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9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9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9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9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7" name="Google Shape;617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25" name="Google Shape;625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6" name="Google Shape;626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7" name="Google Shape;627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9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9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6" name="Google Shape;636;p9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44" name="Google Shape;64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5" name="Google Shape;645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6" name="Google Shape;64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7" name="Google Shape;647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9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9" name="Google Shape;649;p9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9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9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3" name="Google Shape;653;p9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4" name="Google Shape;654;p9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5" name="Google Shape;655;p9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9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7" name="Google Shape;65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5" name="Google Shape;665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66" name="Google Shape;666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8" name="Google Shape;668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9" name="Google Shape;669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10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0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10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6" name="Google Shape;676;p10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7" name="Google Shape;677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0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9" name="Google Shape;679;p10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0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0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8" name="Google Shape;68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9" name="Google Shape;689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0" name="Google Shape;69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10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0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10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10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0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1" name="Google Shape;701;p10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0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0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0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0" name="Google Shape;710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1" name="Google Shape;711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2" name="Google Shape;712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3" name="Google Shape;713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10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10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0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0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0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10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2" name="Google Shape;722;p10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10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10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5" name="Google Shape;725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02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02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0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02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5" name="Google Shape;735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7" name="Google Shape;737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8" name="Google Shape;738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10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10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0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0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0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0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0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10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10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10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10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50" name="Google Shape;750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4" name="Google Shape;54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6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6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6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6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6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" name="Google Shape;67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3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3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60" name="Google Shape;76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2" name="Google Shape;762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3" name="Google Shape;763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10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0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10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10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10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10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5" name="Google Shape;775;p10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0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5" name="Google Shape;785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10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0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10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7" name="Google Shape;797;p10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10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10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0" name="Google Shape;800;p10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0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0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0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0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0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0" name="Google Shape;810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1" name="Google Shape;811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2" name="Google Shape;812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3" name="Google Shape;813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4" name="Google Shape;814;p10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5" name="Google Shape;815;p10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0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10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0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10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0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10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0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10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0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5" name="Google Shape;825;p10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0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7" name="Google Shape;827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06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06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06"/>
          <p:cNvPicPr preferRelativeResize="0"/>
          <p:nvPr/>
        </p:nvPicPr>
        <p:blipFill rotWithShape="1">
          <a:blip r:embed="rId3">
            <a:alphaModFix/>
          </a:blip>
          <a:srcRect t="1380" b="1389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0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8" name="Google Shape;83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0" name="Google Shape;840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1" name="Google Shape;841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2" name="Google Shape;842;p10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10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0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10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0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10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0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10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0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10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0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10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0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5" name="Google Shape;855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0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6" name="Google Shape;866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7" name="Google Shape;867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8" name="Google Shape;86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0" name="Google Shape;870;p10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1" name="Google Shape;87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3" name="Google Shape;87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0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5" name="Google Shape;87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0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0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0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0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3" name="Google Shape;883;p10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0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0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0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08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08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4" name="Google Shape;89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5" name="Google Shape;895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0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0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1" name="Google Shape;901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0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1" name="Google Shape;911;p109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09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09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09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09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09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09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0" name="Google Shape;920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21" name="Google Shape;92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2" name="Google Shape;922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3" name="Google Shape;923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11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1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11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11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11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1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1" name="Google Shape;931;p11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1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11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1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11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1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11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1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11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11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41" name="Google Shape;941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1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1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1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1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52" name="Google Shape;952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3" name="Google Shape;953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4" name="Google Shape;954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6" name="Google Shape;956;p11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1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8" name="Google Shape;958;p11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1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1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1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2" name="Google Shape;962;p11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1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4" name="Google Shape;964;p11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1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11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1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11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1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11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1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2" name="Google Shape;972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83" name="Google Shape;983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4" name="Google Shape;984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5" name="Google Shape;985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6" name="Google Shape;986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1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9" name="Google Shape;989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1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1" name="Google Shape;991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1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11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1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1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1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11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3" name="Google Shape;1003;p112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12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12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12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12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12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12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12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113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1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1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15" name="Google Shape;1015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1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11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11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2" name="Google Shape;1022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11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6" name="Google Shape;1026;p11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16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11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1" name="Google Shape;1031;p11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2" name="Google Shape;1032;p11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16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1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7" name="Google Shape;1037;p11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8" name="Google Shape;1038;p11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17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17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1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 b="0" i="0" u="none" strike="noStrike" cap="non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1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lkthrough">
  <p:cSld name="54. Walkthrough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9" name="Google Shape;79;p9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9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4120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0" name="Google Shape;157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1" name="Google Shape;1571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2" name="Google Shape;1572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3" name="Google Shape;1573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4" name="Google Shape;1574;p6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15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578" name="Google Shape;1578;p1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1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80" name="Google Shape;1580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581" name="Google Shape;1581;p1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2" name="Google Shape;1582;p1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3" name="Google Shape;1583;p1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84" name="Google Shape;1584;p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5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0" name="Google Shape;8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6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6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" name="Google Shape;100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Google Shape;1587;p1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588" name="Google Shape;1588;p1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90" name="Google Shape;1590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591" name="Google Shape;1591;p1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2" name="Google Shape;1592;p1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3" name="Google Shape;1593;p1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4" name="Google Shape;1594;p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5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" name="Google Shape;1597;p1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598" name="Google Shape;1598;p1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1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00" name="Google Shape;1600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601" name="Google Shape;1601;p1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2" name="Google Shape;1602;p1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3" name="Google Shape;1603;p1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04" name="Google Shape;1604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15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Google Shape;1607;p1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608" name="Google Shape;1608;p1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9" name="Google Shape;1609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610" name="Google Shape;1610;p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12" name="Google Shape;1612;p1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3" name="Google Shape;1613;p1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4" name="Google Shape;1614;p1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5" name="Google Shape;1615;p15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" name="Google Shape;1617;p1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9" name="Google Shape;1619;p1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0" name="Google Shape;1620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1" name="Google Shape;1621;p15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Google Shape;1623;p1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5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5" name="Google Shape;1625;p1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6" name="Google Shape;1626;p1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Google Shape;1628;p159"/>
          <p:cNvPicPr preferRelativeResize="0"/>
          <p:nvPr/>
        </p:nvPicPr>
        <p:blipFill rotWithShape="1">
          <a:blip r:embed="rId2">
            <a:alphaModFix/>
          </a:blip>
          <a:srcRect t="118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0" name="Google Shape;1630;p15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1" name="Google Shape;1631;p15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2" name="Google Shape;1632;p15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33" name="Google Shape;1633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4" name="Google Shape;1634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5" name="Google Shape;1635;p15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1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6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39" name="Google Shape;1639;p160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" name="Google Shape;1642;p16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6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6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46" name="Google Shape;1646;p1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47" name="Google Shape;1647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6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Google Shape;1650;p162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2" name="Google Shape;1652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16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4" name="Google Shape;1654;p1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16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6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7" name="Google Shape;1657;p1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6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16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1" name="Google Shape;1661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2" name="Google Shape;1662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4" name="Google Shape;1664;p16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665" name="Google Shape;1665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6" name="Google Shape;1666;p16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7" name="Google Shape;1667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7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7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164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1" name="Google Shape;1671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6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3" name="Google Shape;1673;p16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4" name="Google Shape;1674;p1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1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6" name="Google Shape;1676;p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6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9" name="Google Shape;1679;p1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0" name="Google Shape;1680;p16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81" name="Google Shape;1681;p16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2" name="Google Shape;1682;p16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3" name="Google Shape;1683;p1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4" name="Google Shape;1684;p1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85" name="Google Shape;1685;p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66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9" name="Google Shape;1689;p166"/>
          <p:cNvPicPr preferRelativeResize="0"/>
          <p:nvPr/>
        </p:nvPicPr>
        <p:blipFill rotWithShape="1">
          <a:blip r:embed="rId3">
            <a:alphaModFix/>
          </a:blip>
          <a:srcRect l="209" r="208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6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3" name="Google Shape;1693;p1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4" name="Google Shape;1694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5" name="Google Shape;1695;p16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698" name="Google Shape;1698;p1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9" name="Google Shape;1699;p167"/>
          <p:cNvPicPr preferRelativeResize="0"/>
          <p:nvPr/>
        </p:nvPicPr>
        <p:blipFill rotWithShape="1">
          <a:blip r:embed="rId2">
            <a:alphaModFix/>
          </a:blip>
          <a:srcRect l="504" r="503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1" name="Google Shape;1701;p16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02" name="Google Shape;1702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3" name="Google Shape;1703;p16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4" name="Google Shape;1704;p1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6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8" name="Google Shape;1708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09" name="Google Shape;1709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0" name="Google Shape;1710;p1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1" name="Google Shape;1711;p1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12" name="Google Shape;1712;p16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713" name="Google Shape;1713;p1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14" name="Google Shape;1714;p1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5" name="Google Shape;1715;p16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716" name="Google Shape;1716;p1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17" name="Google Shape;1717;p1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16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719" name="Google Shape;1719;p1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0" name="Google Shape;1720;p1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1" name="Google Shape;1721;p16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22" name="Google Shape;1722;p1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3" name="Google Shape;1723;p1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4" name="Google Shape;1724;p16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5" name="Google Shape;1725;p16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16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16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6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9" name="Google Shape;1729;p16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0" name="Google Shape;1730;p16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6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4" name="Google Shape;1734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35" name="Google Shape;1735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6" name="Google Shape;1736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38" name="Google Shape;1738;p16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39" name="Google Shape;1739;p1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40" name="Google Shape;1740;p1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1" name="Google Shape;1741;p16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742" name="Google Shape;1742;p1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43" name="Google Shape;1743;p1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4" name="Google Shape;1744;p16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745" name="Google Shape;1745;p1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46" name="Google Shape;1746;p1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7" name="Google Shape;1747;p16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748" name="Google Shape;1748;p1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49" name="Google Shape;1749;p1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0" name="Google Shape;1750;p16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1" name="Google Shape;1751;p16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16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16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6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5" name="Google Shape;1755;p16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6" name="Google Shape;1756;p16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57" name="Google Shape;1757;p16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758" name="Google Shape;1758;p1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59" name="Google Shape;1759;p1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0" name="Google Shape;1760;p16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6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7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5" name="Google Shape;1765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66" name="Google Shape;1766;p1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7" name="Google Shape;1767;p1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8" name="Google Shape;1768;p1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69" name="Google Shape;1769;p17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770" name="Google Shape;1770;p1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71" name="Google Shape;1771;p1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2" name="Google Shape;1772;p17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3" name="Google Shape;1773;p17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4" name="Google Shape;1774;p17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775" name="Google Shape;1775;p1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76" name="Google Shape;1776;p1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7" name="Google Shape;1777;p17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8" name="Google Shape;1778;p17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779" name="Google Shape;1779;p1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0" name="Google Shape;1780;p1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1" name="Google Shape;1781;p17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2" name="Google Shape;1782;p17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783" name="Google Shape;1783;p1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4" name="Google Shape;1784;p1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5" name="Google Shape;1785;p17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6" name="Google Shape;1786;p17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787" name="Google Shape;1787;p1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8" name="Google Shape;1788;p1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9" name="Google Shape;1789;p17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0" name="Google Shape;1790;p17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791" name="Google Shape;1791;p1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2" name="Google Shape;1792;p1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3" name="Google Shape;1793;p17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7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5" name="Google Shape;1795;p17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6" name="Google Shape;1796;p17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7" name="Google Shape;1797;p17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02" name="Google Shape;1802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3" name="Google Shape;1803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4" name="Google Shape;1804;p1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805" name="Google Shape;1805;p1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06" name="Google Shape;1806;p1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7" name="Google Shape;1807;p1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8" name="Google Shape;1808;p17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9" name="Google Shape;1809;p1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0" name="Google Shape;1810;p1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11" name="Google Shape;1811;p1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2" name="Google Shape;1812;p1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3" name="Google Shape;1813;p1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4" name="Google Shape;1814;p1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15" name="Google Shape;1815;p1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6" name="Google Shape;1816;p1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7" name="Google Shape;1817;p1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8" name="Google Shape;1818;p1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19" name="Google Shape;1819;p1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0" name="Google Shape;1820;p1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1" name="Google Shape;1821;p171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2" name="Google Shape;1822;p1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23" name="Google Shape;1823;p1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4" name="Google Shape;1824;p1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5" name="Google Shape;1825;p171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6" name="Google Shape;1826;p1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27" name="Google Shape;1827;p1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8" name="Google Shape;1828;p1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9" name="Google Shape;1829;p17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0" name="Google Shape;1830;p17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1" name="Google Shape;1831;p17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2" name="Google Shape;1832;p171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3" name="Google Shape;1833;p171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7" name="Google Shape;1837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38" name="Google Shape;1838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9" name="Google Shape;1839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0" name="Google Shape;1840;p1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841" name="Google Shape;1841;p1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42" name="Google Shape;1842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3" name="Google Shape;1843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4" name="Google Shape;1844;p172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5" name="Google Shape;1845;p1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6" name="Google Shape;1846;p1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47" name="Google Shape;1847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8" name="Google Shape;1848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9" name="Google Shape;1849;p1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0" name="Google Shape;1850;p1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51" name="Google Shape;1851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2" name="Google Shape;1852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3" name="Google Shape;1853;p1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4" name="Google Shape;1854;p1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55" name="Google Shape;1855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6" name="Google Shape;1856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7" name="Google Shape;1857;p1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8" name="Google Shape;1858;p1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59" name="Google Shape;1859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0" name="Google Shape;1860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1" name="Google Shape;1861;p1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2" name="Google Shape;1862;p1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63" name="Google Shape;1863;p1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4" name="Google Shape;1864;p1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5" name="Google Shape;1865;p172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p172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7" name="Google Shape;1867;p1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8" name="Google Shape;1868;p17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9" name="Google Shape;1869;p172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74" name="Google Shape;1874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5" name="Google Shape;1875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6" name="Google Shape;1876;p1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877" name="Google Shape;1877;p1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878" name="Google Shape;1878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79" name="Google Shape;1879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0" name="Google Shape;1880;p17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1" name="Google Shape;1881;p1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2" name="Google Shape;1882;p1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883" name="Google Shape;1883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84" name="Google Shape;1884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5" name="Google Shape;1885;p173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p1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7" name="Google Shape;1887;p1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888" name="Google Shape;1888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89" name="Google Shape;1889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0" name="Google Shape;1890;p17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1" name="Google Shape;1891;p1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2" name="Google Shape;1892;p1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893" name="Google Shape;1893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94" name="Google Shape;1894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5" name="Google Shape;1895;p173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6" name="Google Shape;1896;p1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7" name="Google Shape;1897;p1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898" name="Google Shape;1898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99" name="Google Shape;1899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0" name="Google Shape;1900;p173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1" name="Google Shape;1901;p1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2" name="Google Shape;1902;p1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903" name="Google Shape;1903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04" name="Google Shape;1904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5" name="Google Shape;1905;p17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6" name="Google Shape;1906;p1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7" name="Google Shape;1907;p1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908" name="Google Shape;1908;p1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09" name="Google Shape;1909;p1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0" name="Google Shape;1910;p17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9" name="Google Shape;11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3" name="Google Shape;1913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14" name="Google Shape;1914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5" name="Google Shape;1915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6" name="Google Shape;1916;p1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7" name="Google Shape;1917;p1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8" name="Google Shape;1918;p1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919" name="Google Shape;1919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0" name="Google Shape;1920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1" name="Google Shape;1921;p17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p1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3" name="Google Shape;1923;p1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924" name="Google Shape;1924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5" name="Google Shape;1925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6" name="Google Shape;1926;p17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p1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8" name="Google Shape;1928;p1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929" name="Google Shape;1929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0" name="Google Shape;1930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1" name="Google Shape;1931;p17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2" name="Google Shape;1932;p1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3" name="Google Shape;1933;p1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934" name="Google Shape;1934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5" name="Google Shape;1935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6" name="Google Shape;1936;p17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7" name="Google Shape;1937;p1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8" name="Google Shape;1938;p1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939" name="Google Shape;1939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0" name="Google Shape;1940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1" name="Google Shape;1941;p174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2" name="Google Shape;1942;p1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3" name="Google Shape;1943;p1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944" name="Google Shape;1944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5" name="Google Shape;1945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6" name="Google Shape;1946;p174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7" name="Google Shape;1947;p1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8" name="Google Shape;1948;p1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949" name="Google Shape;1949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50" name="Google Shape;1950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1" name="Google Shape;1951;p174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2" name="Google Shape;1952;p1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3" name="Google Shape;1953;p1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954" name="Google Shape;1954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55" name="Google Shape;1955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6" name="Google Shape;1956;p174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9" name="Google Shape;1959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60" name="Google Shape;1960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1" name="Google Shape;1961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2" name="Google Shape;1962;p1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3" name="Google Shape;1963;p1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4" name="Google Shape;1964;p1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965" name="Google Shape;1965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66" name="Google Shape;1966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7" name="Google Shape;1967;p1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8" name="Google Shape;1968;p1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9" name="Google Shape;1969;p1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970" name="Google Shape;1970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1" name="Google Shape;1971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2" name="Google Shape;1972;p1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3" name="Google Shape;1973;p1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4" name="Google Shape;1974;p1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975" name="Google Shape;1975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6" name="Google Shape;1976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7" name="Google Shape;1977;p1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8" name="Google Shape;1978;p1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9" name="Google Shape;1979;p1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980" name="Google Shape;1980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1" name="Google Shape;1981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2" name="Google Shape;1982;p1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3" name="Google Shape;1983;p1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4" name="Google Shape;1984;p1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985" name="Google Shape;1985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6" name="Google Shape;1986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7" name="Google Shape;1987;p175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8" name="Google Shape;1988;p1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9" name="Google Shape;1989;p1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990" name="Google Shape;1990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1" name="Google Shape;1991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2" name="Google Shape;1992;p175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3" name="Google Shape;1993;p1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4" name="Google Shape;1994;p1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995" name="Google Shape;1995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6" name="Google Shape;1996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7" name="Google Shape;1997;p17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8" name="Google Shape;1998;p1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9" name="Google Shape;1999;p1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000" name="Google Shape;2000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01" name="Google Shape;2001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2" name="Google Shape;2002;p17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5" name="Google Shape;2005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06" name="Google Shape;2006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7" name="Google Shape;2007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8" name="Google Shape;2008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09" name="Google Shape;2009;p1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010" name="Google Shape;2010;p1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1" name="Google Shape;2011;p1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2" name="Google Shape;2012;p1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176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14" name="Google Shape;2014;p1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015" name="Google Shape;2015;p1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6" name="Google Shape;2016;p1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7" name="Google Shape;2017;p1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176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19" name="Google Shape;2019;p1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020" name="Google Shape;2020;p1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1" name="Google Shape;2021;p1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2" name="Google Shape;2022;p1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176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5" name="Google Shape;2025;p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8" name="Google Shape;2028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9" name="Google Shape;2029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0" name="Google Shape;2030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1" name="Google Shape;2031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32" name="Google Shape;2032;p1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033" name="Google Shape;2033;p1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4" name="Google Shape;2034;p1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5" name="Google Shape;2035;p177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6" name="Google Shape;2036;p177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p1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8" name="Google Shape;2038;p1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039" name="Google Shape;2039;p1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0" name="Google Shape;2040;p1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1" name="Google Shape;2041;p177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2" name="Google Shape;2042;p177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5" name="Google Shape;2045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46" name="Google Shape;2046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7" name="Google Shape;2047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8" name="Google Shape;2048;p1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9" name="Google Shape;2049;p1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50" name="Google Shape;2050;p1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1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1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1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1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55" name="Google Shape;2055;p1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56" name="Google Shape;2056;p1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1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1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1" name="Google Shape;2061;p1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2" name="Google Shape;2062;p1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1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78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5" name="Google Shape;2065;p178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6" name="Google Shape;2066;p178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7" name="Google Shape;2067;p178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8" name="Google Shape;2068;p178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_1">
    <p:bg>
      <p:bgPr>
        <a:solidFill>
          <a:srgbClr val="404040"/>
        </a:solidFill>
        <a:effectLst/>
      </p:bgPr>
    </p:bg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18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180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180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1">
  <p:cSld name="TITLE_AND_BODY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8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18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79" name="Google Shape;2079;p18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 1">
  <p:cSld name="1_Blank">
    <p:bg>
      <p:bgPr>
        <a:solidFill>
          <a:srgbClr val="404040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2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2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_2"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7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7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7" name="Google Shape;127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7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7" name="Google Shape;2087;p1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8" name="Google Shape;2088;p1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1" name="Google Shape;2091;p1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p1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p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8" name="Google Shape;2098;p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9" name="Google Shape;2099;p18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0" name="Google Shape;2100;p1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3" name="Google Shape;2103;p1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8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6" name="Google Shape;2106;p18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7" name="Google Shape;2107;p1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9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0" name="Google Shape;2110;p1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9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19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p19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p19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6" name="Google Shape;2116;p1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19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119" name="Google Shape;2119;p1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9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122" name="Google Shape;2122;p19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3" name="Google Shape;2123;p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97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88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  <p:sldLayoutId id="2147483774" r:id="rId35"/>
    <p:sldLayoutId id="2147483775" r:id="rId36"/>
    <p:sldLayoutId id="2147483776" r:id="rId37"/>
    <p:sldLayoutId id="2147483777" r:id="rId38"/>
    <p:sldLayoutId id="2147483778" r:id="rId39"/>
    <p:sldLayoutId id="2147483779" r:id="rId40"/>
    <p:sldLayoutId id="2147483780" r:id="rId41"/>
    <p:sldLayoutId id="2147483781" r:id="rId42"/>
    <p:sldLayoutId id="2147483782" r:id="rId43"/>
    <p:sldLayoutId id="2147483783" r:id="rId44"/>
    <p:sldLayoutId id="2147483784" r:id="rId45"/>
    <p:sldLayoutId id="2147483785" r:id="rId46"/>
    <p:sldLayoutId id="2147483786" r:id="rId47"/>
    <p:sldLayoutId id="2147483787" r:id="rId48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/feed/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ss-tricks.com" TargetMode="External"/><Relationship Id="rId3" Type="http://schemas.openxmlformats.org/officeDocument/2006/relationships/hyperlink" Target="https://developer.mozilla.org/en-US/" TargetMode="External"/><Relationship Id="rId7" Type="http://schemas.openxmlformats.org/officeDocument/2006/relationships/hyperlink" Target="https://designshack.ne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itepoint.com/community/" TargetMode="External"/><Relationship Id="rId5" Type="http://schemas.openxmlformats.org/officeDocument/2006/relationships/hyperlink" Target="https://www.smashingmagazine.com/" TargetMode="External"/><Relationship Id="rId10" Type="http://schemas.openxmlformats.org/officeDocument/2006/relationships/hyperlink" Target="https://www.w3schools.com/" TargetMode="External"/><Relationship Id="rId4" Type="http://schemas.openxmlformats.org/officeDocument/2006/relationships/hyperlink" Target="https://cssnewbie.com/" TargetMode="External"/><Relationship Id="rId9" Type="http://schemas.openxmlformats.org/officeDocument/2006/relationships/hyperlink" Target="https://stackoverflow.com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campsp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rmingham.bootcampcontent.com/university-of-birmingham/ubhm-brm-fsf-pt-11-2020-u-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ack.com/client/TR336RU7L/CRJ309WK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spreadsheets/d/1xWMuihH1Hk3f6kF5RAqieZqci4zQrvtULXdlIW-9YIc/edit?usp=sharing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Lesson 2.1</a:t>
            </a:r>
            <a:endParaRPr/>
          </a:p>
        </p:txBody>
      </p:sp>
      <p:sp>
        <p:nvSpPr>
          <p:cNvPr id="2143" name="Google Shape;2143;p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Going Live</a:t>
            </a:r>
            <a:endParaRPr/>
          </a:p>
        </p:txBody>
      </p:sp>
      <p:sp>
        <p:nvSpPr>
          <p:cNvPr id="2144" name="Google Shape;2144;p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Instructor Feedback</a:t>
            </a:r>
            <a:endParaRPr/>
          </a:p>
        </p:txBody>
      </p:sp>
      <p:sp>
        <p:nvSpPr>
          <p:cNvPr id="2178" name="Google Shape;2178;p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Things I’ve noticed people doing incredibly well:</a:t>
            </a:r>
            <a:endParaRPr/>
          </a:p>
        </p:txBody>
      </p:sp>
      <p:sp>
        <p:nvSpPr>
          <p:cNvPr id="2179" name="Google Shape;2179;p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All of you are handling an enormous volume of information. </a:t>
            </a:r>
            <a:endParaRPr sz="1600"/>
          </a:p>
        </p:txBody>
      </p:sp>
      <p:sp>
        <p:nvSpPr>
          <p:cNvPr id="2180" name="Google Shape;2180;p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All of you are asking the right questions.</a:t>
            </a:r>
            <a:endParaRPr sz="1600"/>
          </a:p>
        </p:txBody>
      </p:sp>
      <p:sp>
        <p:nvSpPr>
          <p:cNvPr id="2181" name="Google Shape;2181;p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You notice the right details.</a:t>
            </a:r>
            <a:endParaRPr sz="1600"/>
          </a:p>
        </p:txBody>
      </p:sp>
      <p:sp>
        <p:nvSpPr>
          <p:cNvPr id="2182" name="Google Shape;2182;p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You all help each other out.</a:t>
            </a:r>
            <a:endParaRPr sz="1600"/>
          </a:p>
        </p:txBody>
      </p:sp>
      <p:sp>
        <p:nvSpPr>
          <p:cNvPr id="2183" name="Google Shape;2183;p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And, most importantly, you are figuring out things on your own.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Recap </a:t>
            </a:r>
            <a:endParaRPr/>
          </a:p>
        </p:txBody>
      </p:sp>
      <p:sp>
        <p:nvSpPr>
          <p:cNvPr id="2213" name="Google Shape;2213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 just one whirlwind week we’ve covered:</a:t>
            </a:r>
            <a:endParaRPr/>
          </a:p>
        </p:txBody>
      </p:sp>
      <p:sp>
        <p:nvSpPr>
          <p:cNvPr id="2214" name="Google Shape;221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Basics of full-stack development</a:t>
            </a:r>
            <a:endParaRPr dirty="0"/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Terminal and Git Bash</a:t>
            </a:r>
            <a:endParaRPr dirty="0"/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HTML syntax</a:t>
            </a:r>
            <a:endParaRPr dirty="0"/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Git concepts and commands</a:t>
            </a:r>
            <a:endParaRPr dirty="0"/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CSS purpose, syntax, and styles</a:t>
            </a: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Relative and Absolute paths</a:t>
            </a:r>
            <a:endParaRPr dirty="0"/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Floating</a:t>
            </a: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Box model</a:t>
            </a:r>
            <a:endParaRPr dirty="0"/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Chrome </a:t>
            </a:r>
            <a:r>
              <a:rPr lang="en" dirty="0" err="1"/>
              <a:t>DevTools</a:t>
            </a:r>
            <a:endParaRPr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08B209C-2739-7D45-9CBC-8BD31F16980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DB63B-A016-4842-BE3D-BD42E58BB74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dirty="0"/>
          </a:p>
          <a:p>
            <a:r>
              <a:rPr lang="en-GB" sz="2000" dirty="0"/>
              <a:t>CSS positioning</a:t>
            </a:r>
          </a:p>
          <a:p>
            <a:pPr marL="139700" indent="0">
              <a:buNone/>
            </a:pPr>
            <a:endParaRPr lang="en-GB" sz="2000" dirty="0"/>
          </a:p>
          <a:p>
            <a:r>
              <a:rPr lang="en-GB" sz="2000" dirty="0"/>
              <a:t>Offer a conceptual introduction to CSS reset and downloadable style sheets</a:t>
            </a:r>
          </a:p>
          <a:p>
            <a:pPr marL="139700" indent="0">
              <a:buNone/>
            </a:pPr>
            <a:endParaRPr lang="en-GB" sz="2000" dirty="0"/>
          </a:p>
          <a:p>
            <a:r>
              <a:rPr lang="en-GB" sz="2000" dirty="0"/>
              <a:t>Work with Chrome </a:t>
            </a:r>
            <a:r>
              <a:rPr lang="en-GB" sz="2000" dirty="0" err="1"/>
              <a:t>DevTools</a:t>
            </a:r>
            <a:r>
              <a:rPr lang="en-GB" sz="2000" dirty="0"/>
              <a:t> for site inspection.</a:t>
            </a:r>
          </a:p>
          <a:p>
            <a:pPr marL="139700" indent="0">
              <a:buNone/>
            </a:pPr>
            <a:endParaRPr lang="en-GB" sz="2000" dirty="0"/>
          </a:p>
          <a:p>
            <a:r>
              <a:rPr lang="en-GB" sz="2000" dirty="0"/>
              <a:t>Utilize GitHub Pages for website deployment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Google Shape;2149;p2">
            <a:extLst>
              <a:ext uri="{FF2B5EF4-FFF2-40B4-BE49-F238E27FC236}">
                <a16:creationId xmlns:a16="http://schemas.microsoft.com/office/drawing/2014/main" id="{EB6128B3-4BAC-2045-8A8C-7F78614E89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7" name="Google Shape;2150;p2">
            <a:extLst>
              <a:ext uri="{FF2B5EF4-FFF2-40B4-BE49-F238E27FC236}">
                <a16:creationId xmlns:a16="http://schemas.microsoft.com/office/drawing/2014/main" id="{8CE28EF4-0706-5747-9C77-825B7E0762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In today’s class, we will: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29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03" name="Google Shape;2303;p16"/>
          <p:cNvGrpSpPr/>
          <p:nvPr/>
        </p:nvGrpSpPr>
        <p:grpSpPr>
          <a:xfrm>
            <a:off x="3620800" y="745175"/>
            <a:ext cx="4935775" cy="3034200"/>
            <a:chOff x="557400" y="1567950"/>
            <a:chExt cx="4935775" cy="3034200"/>
          </a:xfrm>
        </p:grpSpPr>
        <p:sp>
          <p:nvSpPr>
            <p:cNvPr id="2304" name="Google Shape;2304;p16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6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6"/>
            <p:cNvSpPr/>
            <p:nvPr/>
          </p:nvSpPr>
          <p:spPr>
            <a:xfrm>
              <a:off x="1064943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6"/>
            <p:cNvSpPr/>
            <p:nvPr/>
          </p:nvSpPr>
          <p:spPr>
            <a:xfrm>
              <a:off x="1206477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6"/>
            <p:cNvSpPr/>
            <p:nvPr/>
          </p:nvSpPr>
          <p:spPr>
            <a:xfrm>
              <a:off x="1348011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6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0" name="Google Shape;2310;p16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11" name="Google Shape;2311;p16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12" name="Google Shape;2312;p16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13" name="Google Shape;2313;p16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14" name="Google Shape;2314;p16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15" name="Google Shape;2315;p16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16" name="Google Shape;2316;p16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17" name="Google Shape;2317;p16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18" name="Google Shape;2318;p16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19" name="Google Shape;2319;p16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20" name="Google Shape;2320;p16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2321" name="Google Shape;2321;p16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22" name="Google Shape;2322;p16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23" name="Google Shape;2323;p16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24" name="Google Shape;2324;p16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25" name="Google Shape;2325;p16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26" name="Google Shape;2326;p16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27" name="Google Shape;2327;p16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28" name="Google Shape;2328;p16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29" name="Google Shape;2329;p16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2330" name="Google Shape;2330;p16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6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32" name="Google Shape;2332;p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537000" cy="2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By default, every HTML element displayed in the browser is governed by a concept called </a:t>
            </a:r>
            <a:r>
              <a:rPr lang="en" sz="2000" b="1"/>
              <a:t>flow</a:t>
            </a:r>
            <a:r>
              <a:rPr lang="en" sz="2000"/>
              <a:t>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This means that HTML elements force their adjacent elements to flow around them.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5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CSS Positioning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884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52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p52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6" name="Google Shape;2646;p52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7" name="Google Shape;2647;p52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8" name="Google Shape;2648;p52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9" name="Google Shape;2649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650" name="Google Shape;2650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303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53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6" name="Google Shape;2656;p53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7" name="Google Shape;2657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658" name="Google Shape;2658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0944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659" name="Google Shape;2659;p53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60" name="Google Shape;2660;p53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61" name="Google Shape;2661;p53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62" name="Google Shape;2662;p53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642886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54" descr="Pictur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54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69" name="Google Shape;2669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670" name="Google Shape;2670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302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p5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76" name="Google Shape;2676;p55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678" name="Google Shape;2678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824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EA84-B3FB-3545-85ED-8B40E40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Homework Assignment Tips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0915E00-8E03-A940-95ED-EE45A00A973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C7928F-18E3-8D47-B880-310A8E04875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Really work hard on this assignment! This assignment introduces you to fundamental concepts that we’ll build upon during the rest of the course.</a:t>
            </a:r>
          </a:p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24C91A8-F10A-ED4D-93E5-A42A3B2490C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Review in-class material, especially activities.</a:t>
            </a:r>
          </a:p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9B4FC07-B016-3340-8104-3771F709FA5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Work with your peers! It’s much better than screaming at your computer alone.</a:t>
            </a:r>
          </a:p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585360F-6C4A-C74A-B081-ADE90D08FCB3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Ask questions on Slack! Your peers, TAs, and instructors are all here to help.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34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7eeca2a1be_0_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Sticky</a:t>
            </a:r>
            <a:endParaRPr/>
          </a:p>
        </p:txBody>
      </p:sp>
      <p:sp>
        <p:nvSpPr>
          <p:cNvPr id="2684" name="Google Shape;2684;g7eeca2a1be_0_81"/>
          <p:cNvSpPr txBox="1">
            <a:spLocks noGrp="1"/>
          </p:cNvSpPr>
          <p:nvPr>
            <p:ph type="subTitle" idx="1"/>
          </p:nvPr>
        </p:nvSpPr>
        <p:spPr>
          <a:xfrm>
            <a:off x="43275" y="762575"/>
            <a:ext cx="4563300" cy="1359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 with </a:t>
            </a:r>
            <a:r>
              <a:rPr lang="en" b="1"/>
              <a:t>position:sticky</a:t>
            </a:r>
            <a:r>
              <a:rPr lang="en"/>
              <a:t> is positioned based on the user’s scroll position.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element is positioned relative until a given offset position is met in the viewport then it sticks in place like </a:t>
            </a:r>
            <a:r>
              <a:rPr lang="en" b="1">
                <a:solidFill>
                  <a:schemeClr val="dk1"/>
                </a:solidFill>
              </a:rPr>
              <a:t>position:fixed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g7eeca2a1be_0_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6" name="Google Shape;2686;g7eeca2a1be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575" y="924625"/>
            <a:ext cx="3967276" cy="2145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3719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7eeca2a1be_0_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</a:t>
            </a:r>
            <a:endParaRPr/>
          </a:p>
        </p:txBody>
      </p:sp>
      <p:sp>
        <p:nvSpPr>
          <p:cNvPr id="2692" name="Google Shape;2692;g7eeca2a1be_0_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683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 is an easier approach to positioning elements without using floats or positioning</a:t>
            </a:r>
            <a:endParaRPr/>
          </a:p>
        </p:txBody>
      </p:sp>
      <p:pic>
        <p:nvPicPr>
          <p:cNvPr id="2693" name="Google Shape;2693;g7eeca2a1be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476" y="1635675"/>
            <a:ext cx="4803048" cy="2176662"/>
          </a:xfrm>
          <a:prstGeom prst="rect">
            <a:avLst/>
          </a:prstGeom>
          <a:noFill/>
          <a:ln>
            <a:noFill/>
          </a:ln>
        </p:spPr>
      </p:pic>
      <p:sp>
        <p:nvSpPr>
          <p:cNvPr id="2694" name="Google Shape;2694;g7eeca2a1be_0_90"/>
          <p:cNvSpPr txBox="1">
            <a:spLocks noGrp="1"/>
          </p:cNvSpPr>
          <p:nvPr>
            <p:ph type="subTitle" idx="1"/>
          </p:nvPr>
        </p:nvSpPr>
        <p:spPr>
          <a:xfrm>
            <a:off x="207850" y="1554625"/>
            <a:ext cx="3758100" cy="2515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Warning !!!!!</a:t>
            </a:r>
            <a:endParaRPr sz="2400" b="1">
              <a:solidFill>
                <a:srgbClr val="FF0000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Flexbox is</a:t>
            </a:r>
            <a:r>
              <a:rPr lang="en" sz="2400" b="1">
                <a:solidFill>
                  <a:schemeClr val="dk1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NOT </a:t>
            </a:r>
            <a:r>
              <a:rPr lang="en" sz="2400">
                <a:solidFill>
                  <a:schemeClr val="dk1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supported in older browsers!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683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Layering with z-index</a:t>
            </a:r>
            <a:endParaRPr/>
          </a:p>
        </p:txBody>
      </p:sp>
      <p:sp>
        <p:nvSpPr>
          <p:cNvPr id="2700" name="Google Shape;2700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 z-index property allows you to layer elements on top of each other.</a:t>
            </a:r>
            <a:endParaRPr/>
          </a:p>
        </p:txBody>
      </p:sp>
      <p:sp>
        <p:nvSpPr>
          <p:cNvPr id="2701" name="Google Shape;2701;p56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02" name="Google Shape;2702;p56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03" name="Google Shape;2703;p56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704" name="Google Shape;2704;p56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02785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710" name="Google Shape;2710;p57"/>
          <p:cNvSpPr txBox="1">
            <a:spLocks noGrp="1"/>
          </p:cNvSpPr>
          <p:nvPr>
            <p:ph type="subTitle" idx="1"/>
          </p:nvPr>
        </p:nvSpPr>
        <p:spPr>
          <a:xfrm>
            <a:off x="0" y="667325"/>
            <a:ext cx="5515800" cy="23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hide elements from view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display: none;</a:t>
            </a:r>
            <a:endParaRPr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not take up space even though HTML is still in the source code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visibility: hidden;</a:t>
            </a:r>
            <a:endParaRPr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up space in the layout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pSp>
        <p:nvGrpSpPr>
          <p:cNvPr id="2711" name="Google Shape;2711;p57"/>
          <p:cNvGrpSpPr/>
          <p:nvPr/>
        </p:nvGrpSpPr>
        <p:grpSpPr>
          <a:xfrm>
            <a:off x="5573603" y="869442"/>
            <a:ext cx="2737295" cy="3680635"/>
            <a:chOff x="4578025" y="1703125"/>
            <a:chExt cx="2143200" cy="2881800"/>
          </a:xfrm>
        </p:grpSpPr>
        <p:sp>
          <p:nvSpPr>
            <p:cNvPr id="2712" name="Google Shape;2712;p57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57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14" name="Google Shape;2714;p57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15" name="Google Shape;2715;p57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986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9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92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731" name="Google Shape;2731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u="sng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732" name="Google Shape;2732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4009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6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800" b="1">
                <a:solidFill>
                  <a:schemeClr val="dk1"/>
                </a:solidFill>
              </a:rPr>
              <a:t>(Check Slack for additional instructions)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8" name="Google Shape;2738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2739" name="Google Shape;2739;p6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30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2586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815a109cbe_0_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2745" name="Google Shape;2745;g815a109cbe_0_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240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Instructions: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Work with the same or different partners on this activity, but make sure each member of the group is typing out their own code!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 a file called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positioning.html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a file called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positioning.css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Using HTML/CSS, create the layout shown on the screen.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reference, the colors used on the screen are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#eee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#999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further reference, you can generate paragraphs of lorem ipsum text using </a:t>
            </a:r>
            <a:r>
              <a:rPr lang="en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http://www.lipsum.com/feed/html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You need to make this page scroll to see how the fixed position element behaves.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HINT: Use the code from the last few activities to help get you started.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17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7eeca2a1be_0_10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742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756" name="Google Shape;2756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757" name="Google Shape;2757;p6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sp>
        <p:nvSpPr>
          <p:cNvPr id="2758" name="Google Shape;2758;p6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b="1"/>
              <a:t>Redo this at home. </a:t>
            </a:r>
            <a:endParaRPr sz="1800" b="1"/>
          </a:p>
        </p:txBody>
      </p:sp>
      <p:sp>
        <p:nvSpPr>
          <p:cNvPr id="2759" name="Google Shape;2759;p6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760" name="Google Shape;2760;p6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b="1"/>
              <a:t>REMEMBER!</a:t>
            </a:r>
            <a:endParaRPr sz="1800" b="1"/>
          </a:p>
        </p:txBody>
      </p:sp>
    </p:spTree>
    <p:extLst>
      <p:ext uri="{BB962C8B-B14F-4D97-AF65-F5344CB8AC3E}">
        <p14:creationId xmlns:p14="http://schemas.microsoft.com/office/powerpoint/2010/main" val="278676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91" name="Google Shape;2091;p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Just submit </a:t>
            </a:r>
            <a:r>
              <a:rPr lang="en" i="1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92" name="Google Shape;209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4"/>
          <p:cNvSpPr txBox="1">
            <a:spLocks noGrp="1"/>
          </p:cNvSpPr>
          <p:nvPr>
            <p:ph type="body" idx="3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94" name="Google Shape;2094;p4"/>
          <p:cNvSpPr txBox="1">
            <a:spLocks noGrp="1"/>
          </p:cNvSpPr>
          <p:nvPr>
            <p:ph type="body" idx="3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95" name="Google Shape;2095;p4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99010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354" name="Google Shape;2354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355" name="Google Shape;2355;p1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sp>
        <p:nvSpPr>
          <p:cNvPr id="2356" name="Google Shape;2356;p1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cssnewbie.com</a:t>
            </a:r>
            <a:endParaRPr/>
          </a:p>
        </p:txBody>
      </p:sp>
      <p:sp>
        <p:nvSpPr>
          <p:cNvPr id="2357" name="Google Shape;2357;p1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smashingmagazine.com</a:t>
            </a:r>
            <a:endParaRPr/>
          </a:p>
        </p:txBody>
      </p:sp>
      <p:sp>
        <p:nvSpPr>
          <p:cNvPr id="2358" name="Google Shape;2358;p1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sitepoint.com</a:t>
            </a:r>
            <a:endParaRPr/>
          </a:p>
        </p:txBody>
      </p:sp>
      <p:sp>
        <p:nvSpPr>
          <p:cNvPr id="2359" name="Google Shape;2359;p1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designshack.net</a:t>
            </a:r>
            <a:endParaRPr/>
          </a:p>
        </p:txBody>
      </p:sp>
      <p:sp>
        <p:nvSpPr>
          <p:cNvPr id="2360" name="Google Shape;2360;p1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css-tricks.com</a:t>
            </a:r>
            <a:endParaRPr/>
          </a:p>
        </p:txBody>
      </p:sp>
      <p:sp>
        <p:nvSpPr>
          <p:cNvPr id="2361" name="Google Shape;2361;p1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stackoverflow.com</a:t>
            </a:r>
            <a:endParaRPr/>
          </a:p>
        </p:txBody>
      </p:sp>
      <p:sp>
        <p:nvSpPr>
          <p:cNvPr id="2362" name="Google Shape;2362;p1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w3schools.com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2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Double Take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23"/>
          <p:cNvSpPr/>
          <p:nvPr/>
        </p:nvSpPr>
        <p:spPr>
          <a:xfrm>
            <a:off x="448775" y="1227425"/>
            <a:ext cx="3747600" cy="358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379" name="Google Shape;2379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All web layouts are made up of containers, traditionally called </a:t>
            </a:r>
            <a:r>
              <a:rPr lang="en" b="1"/>
              <a:t>divs</a:t>
            </a:r>
            <a:r>
              <a:rPr lang="en"/>
              <a:t>.</a:t>
            </a:r>
            <a:endParaRPr/>
          </a:p>
        </p:txBody>
      </p:sp>
      <p:graphicFrame>
        <p:nvGraphicFramePr>
          <p:cNvPr id="2380" name="Google Shape;2380;p23"/>
          <p:cNvGraphicFramePr/>
          <p:nvPr/>
        </p:nvGraphicFramePr>
        <p:xfrm>
          <a:off x="649125" y="155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{5BD33F76-8BED-494B-A6FC-0D314B085951}</a:tableStyleId>
              </a:tblPr>
              <a:tblGrid>
                <a:gridCol w="196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2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Header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Content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Sidebar</a:t>
                      </a:r>
                      <a:endParaRPr sz="1400" u="none" strike="noStrike" cap="none"/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4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Footer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762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386" name="Google Shape;2386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HTML5 introduced the concept of </a:t>
            </a:r>
            <a:r>
              <a:rPr lang="en" sz="1400" b="1"/>
              <a:t>semantic layouts,</a:t>
            </a:r>
            <a:r>
              <a:rPr lang="en" sz="1400"/>
              <a:t> meaning divs could be given more meaningful names. In theory, this helps with organization and search engine optimization. 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1400" b="1">
                <a:solidFill>
                  <a:schemeClr val="dk1"/>
                </a:solidFill>
              </a:rPr>
              <a:t>Website Layout Using HTML5: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HTML5 offers new semantic elements that define different parts of a webpage: 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sz="1400"/>
          </a:p>
        </p:txBody>
      </p:sp>
      <p:graphicFrame>
        <p:nvGraphicFramePr>
          <p:cNvPr id="2387" name="Google Shape;2387;p24"/>
          <p:cNvGraphicFramePr/>
          <p:nvPr/>
        </p:nvGraphicFramePr>
        <p:xfrm>
          <a:off x="3173375" y="2093976"/>
          <a:ext cx="4737250" cy="2604000"/>
        </p:xfrm>
        <a:graphic>
          <a:graphicData uri="http://schemas.openxmlformats.org/drawingml/2006/table">
            <a:tbl>
              <a:tblPr>
                <a:noFill/>
                <a:tableStyleId>{5BD33F76-8BED-494B-A6FC-0D314B085951}</a:tableStyleId>
              </a:tblPr>
              <a:tblGrid>
                <a:gridCol w="115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header for a document or a section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container for navigation links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section in a document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an independent self-contained article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footer for a document or a section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additional details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&lt;summary&gt;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heading for the </a:t>
                      </a: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88" name="Google Shape;2388;p24"/>
          <p:cNvGraphicFramePr/>
          <p:nvPr/>
        </p:nvGraphicFramePr>
        <p:xfrm>
          <a:off x="467250" y="2093163"/>
          <a:ext cx="2504775" cy="2603975"/>
        </p:xfrm>
        <a:graphic>
          <a:graphicData uri="http://schemas.openxmlformats.org/drawingml/2006/table">
            <a:tbl>
              <a:tblPr>
                <a:noFill/>
                <a:tableStyleId>{5BD33F76-8BED-494B-A6FC-0D314B085951}</a:tableStyleId>
              </a:tblPr>
              <a:tblGrid>
                <a:gridCol w="14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1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1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 sz="1400" u="none" strike="noStrike" cap="none"/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394" name="Google Shape;2394;p25"/>
          <p:cNvSpPr txBox="1">
            <a:spLocks noGrp="1"/>
          </p:cNvSpPr>
          <p:nvPr>
            <p:ph type="subTitle" idx="1"/>
          </p:nvPr>
        </p:nvSpPr>
        <p:spPr>
          <a:xfrm>
            <a:off x="0" y="916675"/>
            <a:ext cx="5497500" cy="1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said, it seems many, if not most, websites still use basic divs.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reasons for this that we’ll showcase in later lessons.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Additionally, it’s possible to include semantics by using ID names and classes.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aphicFrame>
        <p:nvGraphicFramePr>
          <p:cNvPr id="2395" name="Google Shape;2395;p25"/>
          <p:cNvGraphicFramePr/>
          <p:nvPr/>
        </p:nvGraphicFramePr>
        <p:xfrm>
          <a:off x="5117800" y="859013"/>
          <a:ext cx="3722100" cy="3870400"/>
        </p:xfrm>
        <a:graphic>
          <a:graphicData uri="http://schemas.openxmlformats.org/drawingml/2006/table">
            <a:tbl>
              <a:tblPr>
                <a:noFill/>
                <a:tableStyleId>{5BD33F76-8BED-494B-A6FC-0D314B085951}</a:tableStyleId>
              </a:tblPr>
              <a:tblGrid>
                <a:gridCol w="210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1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 sz="1400" u="none" strike="noStrike" cap="none"/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4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01" name="Google Shape;2401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Bottom line: </a:t>
            </a:r>
            <a:r>
              <a:rPr lang="en"/>
              <a:t>Follow the homework instructions. And when you’re out in the real world, follow the convention of where you work!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402" name="Google Shape;2402;p26"/>
          <p:cNvSpPr/>
          <p:nvPr/>
        </p:nvSpPr>
        <p:spPr>
          <a:xfrm>
            <a:off x="493650" y="1514650"/>
            <a:ext cx="3691200" cy="3147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div?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p26"/>
          <p:cNvSpPr/>
          <p:nvPr/>
        </p:nvSpPr>
        <p:spPr>
          <a:xfrm>
            <a:off x="4420800" y="1514650"/>
            <a:ext cx="3691200" cy="31473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section?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22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stackoverflow.com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10" name="Google Shape;2410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11" name="Google Shape;2411;p2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What is the difference between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12" name="Google Shape;2412;p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What is the purpose of new HTML5 elements like 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&lt;article&gt;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13" name="Google Shape;2413;p2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Why would you use an HTML5 semantic tag instead of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>
                <a:solidFill>
                  <a:schemeClr val="dk1"/>
                </a:solidFill>
              </a:rPr>
              <a:t>?</a:t>
            </a:r>
            <a:endParaRPr sz="1500"/>
          </a:p>
        </p:txBody>
      </p:sp>
      <p:sp>
        <p:nvSpPr>
          <p:cNvPr id="2414" name="Google Shape;2414;p2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When do you use a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 element, and when do you use a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element?</a:t>
            </a:r>
            <a:endParaRPr sz="1500"/>
          </a:p>
        </p:txBody>
      </p:sp>
      <p:sp>
        <p:nvSpPr>
          <p:cNvPr id="2415" name="Google Shape;2415;p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Which should you use for semantic markup and page layout: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or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0" name="Google Shape;242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2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21" name="Google Shape;2421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Classes vs. IDs</a:t>
            </a:r>
            <a:endParaRPr/>
          </a:p>
        </p:txBody>
      </p:sp>
      <p:sp>
        <p:nvSpPr>
          <p:cNvPr id="2422" name="Google Shape;2422;p27"/>
          <p:cNvSpPr txBox="1">
            <a:spLocks noGrp="1"/>
          </p:cNvSpPr>
          <p:nvPr>
            <p:ph type="subTitle" idx="1"/>
          </p:nvPr>
        </p:nvSpPr>
        <p:spPr>
          <a:xfrm>
            <a:off x="0" y="1133175"/>
            <a:ext cx="6113700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/>
              <a:t>When choosing between a CSS ID and a CSS class, follow the convention:</a:t>
            </a:r>
            <a:endParaRPr b="1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Classes (.classname)</a:t>
            </a:r>
            <a:r>
              <a:rPr lang="en"/>
              <a:t> are used if the same style will be used on multiple HTML elements.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IDs (#idname)</a:t>
            </a:r>
            <a:r>
              <a:rPr lang="en"/>
              <a:t> are used if a style is unique to a certain HTML element.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2423" name="Google Shape;2423;p27"/>
          <p:cNvCxnSpPr/>
          <p:nvPr/>
        </p:nvCxnSpPr>
        <p:spPr>
          <a:xfrm>
            <a:off x="462450" y="2876300"/>
            <a:ext cx="4917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4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 the Web with GitHub!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6064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World Will See Our Greatness!</a:t>
            </a:r>
            <a:endParaRPr/>
          </a:p>
        </p:txBody>
      </p:sp>
      <p:sp>
        <p:nvSpPr>
          <p:cNvPr id="2581" name="Google Shape;258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GitHub provides hosting for static websites, which means we can deploy our websites and applications onto their servers for the world to see. </a:t>
            </a:r>
            <a:endParaRPr/>
          </a:p>
        </p:txBody>
      </p:sp>
      <p:pic>
        <p:nvPicPr>
          <p:cNvPr id="2582" name="Google Shape;25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0887" y="1660175"/>
            <a:ext cx="3002226" cy="3002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445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7edc534e2d_0_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Submission Link</a:t>
            </a:r>
            <a:endParaRPr/>
          </a:p>
        </p:txBody>
      </p:sp>
      <p:sp>
        <p:nvSpPr>
          <p:cNvPr id="2101" name="Google Shape;2101;g7edc534e2d_0_20"/>
          <p:cNvSpPr txBox="1">
            <a:spLocks noGrp="1"/>
          </p:cNvSpPr>
          <p:nvPr>
            <p:ph type="body" idx="3"/>
          </p:nvPr>
        </p:nvSpPr>
        <p:spPr>
          <a:xfrm>
            <a:off x="0" y="1255925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BootCampSpot -   </a:t>
            </a: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https://bootcampspot.com/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NOTE</a:t>
            </a:r>
            <a:r>
              <a:rPr lang="en" sz="2400"/>
              <a:t>:  You will submit 2 links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GitHub link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Heroku Live url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525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7" name="Google Shape;2587;p46"/>
          <p:cNvCxnSpPr/>
          <p:nvPr/>
        </p:nvCxnSpPr>
        <p:spPr>
          <a:xfrm rot="10800000" flipH="1">
            <a:off x="1604175" y="2768825"/>
            <a:ext cx="1466700" cy="846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8" name="Google Shape;2588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Internet</a:t>
            </a:r>
            <a:endParaRPr/>
          </a:p>
        </p:txBody>
      </p:sp>
      <p:sp>
        <p:nvSpPr>
          <p:cNvPr id="2589" name="Google Shape;2589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Here is a deep and complex diagram illustrating how the internet works.</a:t>
            </a:r>
            <a:endParaRPr/>
          </a:p>
        </p:txBody>
      </p:sp>
      <p:pic>
        <p:nvPicPr>
          <p:cNvPr id="2590" name="Google Shape;259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17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1" name="Google Shape;259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76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2" name="Google Shape;25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4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3" name="Google Shape;259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3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6525" y="1244451"/>
            <a:ext cx="2862888" cy="1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595" name="Google Shape;2595;p46"/>
          <p:cNvSpPr txBox="1">
            <a:spLocks noGrp="1"/>
          </p:cNvSpPr>
          <p:nvPr>
            <p:ph type="subTitle" idx="1"/>
          </p:nvPr>
        </p:nvSpPr>
        <p:spPr>
          <a:xfrm>
            <a:off x="2845600" y="2019613"/>
            <a:ext cx="2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The internet</a:t>
            </a:r>
            <a:endParaRPr sz="2400"/>
          </a:p>
        </p:txBody>
      </p:sp>
      <p:cxnSp>
        <p:nvCxnSpPr>
          <p:cNvPr id="2596" name="Google Shape;2596;p46"/>
          <p:cNvCxnSpPr/>
          <p:nvPr/>
        </p:nvCxnSpPr>
        <p:spPr>
          <a:xfrm rot="10800000">
            <a:off x="5632600" y="2768825"/>
            <a:ext cx="1466700" cy="846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7" name="Google Shape;2597;p46"/>
          <p:cNvCxnSpPr/>
          <p:nvPr/>
        </p:nvCxnSpPr>
        <p:spPr>
          <a:xfrm rot="8994346">
            <a:off x="5036947" y="2916461"/>
            <a:ext cx="183079" cy="84662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8" name="Google Shape;2598;p46"/>
          <p:cNvCxnSpPr/>
          <p:nvPr/>
        </p:nvCxnSpPr>
        <p:spPr>
          <a:xfrm rot="-8994346" flipH="1">
            <a:off x="3416647" y="2916461"/>
            <a:ext cx="183079" cy="84662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538932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4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GitHub Pages Deployment—Personal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130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4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Let’s All Log In to GitHub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6615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Deploying a Static Personal Site to GitHub Pages</a:t>
            </a:r>
            <a:endParaRPr/>
          </a:p>
        </p:txBody>
      </p:sp>
      <p:sp>
        <p:nvSpPr>
          <p:cNvPr id="2615" name="Google Shape;2615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Follow these basic steps:</a:t>
            </a:r>
            <a:endParaRPr/>
          </a:p>
        </p:txBody>
      </p:sp>
      <p:sp>
        <p:nvSpPr>
          <p:cNvPr id="2616" name="Google Shape;2616;p5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Create a new repo named _username_.github.io.</a:t>
            </a:r>
            <a:endParaRPr sz="1600"/>
          </a:p>
        </p:txBody>
      </p:sp>
      <p:sp>
        <p:nvSpPr>
          <p:cNvPr id="2617" name="Google Shape;2617;p5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Navigate to a folder on your computer and clone the repo into it. </a:t>
            </a:r>
            <a:endParaRPr sz="1600"/>
          </a:p>
        </p:txBody>
      </p:sp>
      <p:sp>
        <p:nvSpPr>
          <p:cNvPr id="2618" name="Google Shape;2618;p5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Build your files.</a:t>
            </a:r>
            <a:endParaRPr sz="1600"/>
          </a:p>
        </p:txBody>
      </p:sp>
      <p:sp>
        <p:nvSpPr>
          <p:cNvPr id="2619" name="Google Shape;2619;p5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Add, commit, and push your changes to the repository.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76559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2625" name="Google Shape;2625;p5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626" name="Google Shape;2626;p5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</a:t>
            </a:r>
            <a:br>
              <a:rPr lang="en" sz="3000" b="1"/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Deploying Bio to GitHub Pages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Time to take your newfangled website and deploy it to the cloud—in this case, GitHub Pages.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en" sz="1800" b="1">
                <a:solidFill>
                  <a:schemeClr val="dk1"/>
                </a:solidFill>
              </a:rPr>
              <a:t>Additional instructions will be sent via Slack.</a:t>
            </a:r>
            <a:endParaRPr sz="3000" b="1"/>
          </a:p>
        </p:txBody>
      </p:sp>
    </p:spTree>
    <p:extLst>
      <p:ext uri="{BB962C8B-B14F-4D97-AF65-F5344CB8AC3E}">
        <p14:creationId xmlns:p14="http://schemas.microsoft.com/office/powerpoint/2010/main" val="727755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5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GitHub Pages Deployment—Project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6889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Deploying a Static Project Site to GitHub Pages</a:t>
            </a:r>
            <a:endParaRPr/>
          </a:p>
        </p:txBody>
      </p:sp>
      <p:sp>
        <p:nvSpPr>
          <p:cNvPr id="2638" name="Google Shape;2638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Follow these steps: </a:t>
            </a:r>
            <a:endParaRPr/>
          </a:p>
        </p:txBody>
      </p:sp>
      <p:sp>
        <p:nvSpPr>
          <p:cNvPr id="2639" name="Google Shape;2639;p5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Create a new repository in your GitHub account. You can name this repository whatever you like.  </a:t>
            </a:r>
            <a:endParaRPr sz="1200"/>
          </a:p>
        </p:txBody>
      </p:sp>
      <p:sp>
        <p:nvSpPr>
          <p:cNvPr id="2640" name="Google Shape;2640;p5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In the repository, create a new file and name it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index.html</a:t>
            </a:r>
            <a:r>
              <a:rPr lang="en" sz="1200"/>
              <a:t>. </a:t>
            </a:r>
            <a:endParaRPr sz="1200"/>
          </a:p>
        </p:txBody>
      </p:sp>
      <p:sp>
        <p:nvSpPr>
          <p:cNvPr id="2641" name="Google Shape;2641;p5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Add some basic HTML to this file, save it, and then navigate to your repository’s Settings tab. </a:t>
            </a:r>
            <a:endParaRPr sz="1200"/>
          </a:p>
        </p:txBody>
      </p:sp>
      <p:sp>
        <p:nvSpPr>
          <p:cNvPr id="2642" name="Google Shape;2642;p5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Scroll down to the GitHub Pages section. In the Source section, select the master branch as your source</a:t>
            </a:r>
            <a:endParaRPr sz="1200"/>
          </a:p>
        </p:txBody>
      </p:sp>
      <p:sp>
        <p:nvSpPr>
          <p:cNvPr id="2643" name="Google Shape;2643;p5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Navigate to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&lt;username&gt;.github.io/&lt;repositoryname&gt;</a:t>
            </a:r>
            <a:r>
              <a:rPr lang="en" sz="1200"/>
              <a:t>; you will find that your new webpage has gone live!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194002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5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a Project Site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newfangled website, and then deploy it to GitHub Pages as a project instead of a personal site.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Additional instructions will be sent via Slack.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None/>
            </a:pPr>
            <a:endParaRPr/>
          </a:p>
        </p:txBody>
      </p:sp>
      <p:sp>
        <p:nvSpPr>
          <p:cNvPr id="2649" name="Google Shape;264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2650" name="Google Shape;2650;p5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15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175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CSS Resets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9500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1" name="Google Shape;24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037" y="2553850"/>
            <a:ext cx="6037925" cy="2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2" name="Google Shape;248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Loading Multiple CSS Files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(Important!)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36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36"/>
          <p:cNvSpPr txBox="1">
            <a:spLocks noGrp="1"/>
          </p:cNvSpPr>
          <p:nvPr>
            <p:ph type="subTitle" idx="1"/>
          </p:nvPr>
        </p:nvSpPr>
        <p:spPr>
          <a:xfrm>
            <a:off x="-12150" y="817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Deploying multiple CSS files simultaneously is a powerful technique.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5" name="Google Shape;2485;p36"/>
          <p:cNvSpPr/>
          <p:nvPr/>
        </p:nvSpPr>
        <p:spPr>
          <a:xfrm>
            <a:off x="1141350" y="13717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36"/>
          <p:cNvSpPr/>
          <p:nvPr/>
        </p:nvSpPr>
        <p:spPr>
          <a:xfrm>
            <a:off x="1141350" y="19627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36"/>
          <p:cNvSpPr txBox="1">
            <a:spLocks noGrp="1"/>
          </p:cNvSpPr>
          <p:nvPr>
            <p:ph type="subTitle" idx="2"/>
          </p:nvPr>
        </p:nvSpPr>
        <p:spPr>
          <a:xfrm>
            <a:off x="-12100" y="1391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technique allows developers to create complex designs made up of abounding design elements.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8" name="Google Shape;2488;p36"/>
          <p:cNvSpPr txBox="1">
            <a:spLocks noGrp="1"/>
          </p:cNvSpPr>
          <p:nvPr>
            <p:ph type="subTitle" idx="1"/>
          </p:nvPr>
        </p:nvSpPr>
        <p:spPr>
          <a:xfrm>
            <a:off x="-12200" y="19827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Remember, </a:t>
            </a:r>
            <a:r>
              <a:rPr lang="en"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loading order matters!</a:t>
            </a:r>
            <a:endParaRPr sz="13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9" name="Google Shape;2489;p36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36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3916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36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98272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13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7edc534e2d_0_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Content Link</a:t>
            </a:r>
            <a:endParaRPr/>
          </a:p>
        </p:txBody>
      </p:sp>
      <p:sp>
        <p:nvSpPr>
          <p:cNvPr id="2107" name="Google Shape;2107;g7edc534e2d_0_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g7edc534e2d_0_28"/>
          <p:cNvSpPr txBox="1">
            <a:spLocks noGrp="1"/>
          </p:cNvSpPr>
          <p:nvPr>
            <p:ph type="body" idx="3"/>
          </p:nvPr>
        </p:nvSpPr>
        <p:spPr>
          <a:xfrm>
            <a:off x="0" y="963375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GitLab </a:t>
            </a:r>
            <a:endParaRPr sz="24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GB" sz="2400" dirty="0">
                <a:hlinkClick r:id="rId3"/>
              </a:rPr>
              <a:t>https://birmingham.bootcampcontent.com/university-of-birmingham/ubhm-brm-fsf-pt-11-2020-u-c</a:t>
            </a:r>
            <a:endParaRPr lang="en-GB" sz="2400" dirty="0"/>
          </a:p>
          <a:p>
            <a:pPr marL="0" lvl="0" indent="0">
              <a:lnSpc>
                <a:spcPct val="150000"/>
              </a:lnSpc>
              <a:buNone/>
            </a:pP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 err="1"/>
              <a:t>Powerpoint</a:t>
            </a:r>
            <a:r>
              <a:rPr lang="en-GB" sz="2400" dirty="0"/>
              <a:t> slides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Homework 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In-class activities</a:t>
            </a:r>
            <a:endParaRPr sz="2400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84310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3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Multiple CSS Files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3322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38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By a show of hands,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browser do you use?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3876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Battle of the Browsers</a:t>
            </a:r>
            <a:endParaRPr/>
          </a:p>
        </p:txBody>
      </p:sp>
      <p:sp>
        <p:nvSpPr>
          <p:cNvPr id="2508" name="Google Shape;2508;p3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39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 the hood, web browsers often render webpages differently than their competition.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0" name="Google Shape;2510;p39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39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p39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disparities could mean that the HTML/CSS displays differently in each web client.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3" name="Google Shape;2513;p39"/>
          <p:cNvSpPr txBox="1">
            <a:spLocks noGrp="1"/>
          </p:cNvSpPr>
          <p:nvPr>
            <p:ph type="subTitle" idx="1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Because of these potential differences, web developers 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need to make their websites cross-browser compatible.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4" name="Google Shape;2514;p3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3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39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8175" y="2240439"/>
            <a:ext cx="3519800" cy="2815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870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2" name="Google Shape;252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6112" y="2134650"/>
            <a:ext cx="4771776" cy="255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23" name="Google Shape;2523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524" name="Google Shape;2524;p40"/>
          <p:cNvSpPr/>
          <p:nvPr/>
        </p:nvSpPr>
        <p:spPr>
          <a:xfrm>
            <a:off x="1141275" y="856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40"/>
          <p:cNvSpPr txBox="1">
            <a:spLocks noGrp="1"/>
          </p:cNvSpPr>
          <p:nvPr>
            <p:ph type="subTitle" idx="1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Reset.css will “reset” all browser-specific CSS. This means your site will appear the same in all browsers.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40"/>
          <p:cNvSpPr/>
          <p:nvPr/>
        </p:nvSpPr>
        <p:spPr>
          <a:xfrm>
            <a:off x="1141350" y="1447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p40"/>
          <p:cNvSpPr txBox="1">
            <a:spLocks noGrp="1"/>
          </p:cNvSpPr>
          <p:nvPr>
            <p:ph type="subTitle" idx="2"/>
          </p:nvPr>
        </p:nvSpPr>
        <p:spPr>
          <a:xfrm>
            <a:off x="-12100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However, you will have to restyle everything yourself.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8" name="Google Shape;2528;p4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4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67847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721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4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CSS Resets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1006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541" name="Google Shape;2541;p42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2" name="Google Shape;2542;p42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543" name="Google Shape;254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4" name="Google Shape;254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5" name="Google Shape;2545;p42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2546" name="Google Shape;254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7" name="Google Shape;254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8" name="Google Shape;2548;p42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2549" name="Google Shape;254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0" name="Google Shape;255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1" name="Google Shape;2551;p42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important for creating browser-compatible websites.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2" name="Google Shape;2552;p42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42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42"/>
          <p:cNvSpPr txBox="1">
            <a:spLocks noGrp="1"/>
          </p:cNvSpPr>
          <p:nvPr>
            <p:ph type="subTitle" idx="2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an example of using someone else’s CSS in your website.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5" name="Google Shape;2555;p42"/>
          <p:cNvSpPr txBox="1">
            <a:spLocks noGrp="1"/>
          </p:cNvSpPr>
          <p:nvPr>
            <p:ph type="subTitle" idx="1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They are a common topic for front-end developer interview questions.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0764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1" name="Google Shape;2561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2562" name="Google Shape;2562;p4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10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170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8" name="Google Shape;256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/>
          </a:p>
        </p:txBody>
      </p:sp>
      <p:sp>
        <p:nvSpPr>
          <p:cNvPr id="2569" name="Google Shape;2569;p4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Follow the instructions provided via Slack to incorporate a reset.css file into a basic HTML file.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Note the impact the reset file makes after its inclusion.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sz="1800"/>
          </a:p>
        </p:txBody>
      </p:sp>
      <p:sp>
        <p:nvSpPr>
          <p:cNvPr id="2570" name="Google Shape;2570;p4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Suggested Time: 10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8402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Chrome DevTools (Inspector)</a:t>
            </a:r>
            <a:endParaRPr/>
          </a:p>
        </p:txBody>
      </p:sp>
      <p:pic>
        <p:nvPicPr>
          <p:cNvPr id="2429" name="Google Shape;24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425" y="1182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This is one of the web development tools you will use most frequently. </a:t>
            </a:r>
            <a:r>
              <a:rPr lang="en">
                <a:solidFill>
                  <a:schemeClr val="dk1"/>
                </a:solidFill>
              </a:rPr>
              <a:t>It allows you to investigate how and why HTML is rendering.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chemeClr val="dk1"/>
                </a:solidFill>
              </a:rPr>
              <a:t>Start using it!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Modifying Sites</a:t>
            </a:r>
            <a:endParaRPr/>
          </a:p>
        </p:txBody>
      </p:sp>
      <p:sp>
        <p:nvSpPr>
          <p:cNvPr id="2436" name="Google Shape;243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You can edit any page’s HTML and CSS with Chrome DevTools.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Plus, you’ll see your results instantly.  </a:t>
            </a:r>
            <a:endParaRPr/>
          </a:p>
        </p:txBody>
      </p:sp>
      <p:pic>
        <p:nvPicPr>
          <p:cNvPr id="2437" name="Google Shape;243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475" y="1529275"/>
            <a:ext cx="7417050" cy="31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edc534e2d_0_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g7edc534e2d_0_36"/>
          <p:cNvSpPr txBox="1">
            <a:spLocks noGrp="1"/>
          </p:cNvSpPr>
          <p:nvPr>
            <p:ph type="body" idx="3"/>
          </p:nvPr>
        </p:nvSpPr>
        <p:spPr>
          <a:xfrm>
            <a:off x="154084" y="170674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indent="0">
              <a:buNone/>
            </a:pPr>
            <a:r>
              <a:rPr lang="en-GB" sz="2400" dirty="0"/>
              <a:t>Slack</a:t>
            </a:r>
            <a:endParaRPr lang="en" sz="24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Note:</a:t>
            </a:r>
            <a:r>
              <a:rPr lang="en" sz="1800" dirty="0"/>
              <a:t> Always have slack open in class!!!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Videos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indent="0">
              <a:buNone/>
            </a:pPr>
            <a:r>
              <a:rPr lang="en-GB" sz="2400" dirty="0">
                <a:hlinkClick r:id="rId4"/>
              </a:rPr>
              <a:t>https://docs.google.com/spreadsheets/d/1xWMuihH1Hk3f6kF5RAqieZqci4zQrvtULXdlIW-9YIc/edit?usp=sharing</a:t>
            </a:r>
            <a:r>
              <a:rPr lang="en-GB" sz="24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9053331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3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Chrome DevTools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Modify a Website</a:t>
            </a:r>
            <a:endParaRPr/>
          </a:p>
        </p:txBody>
      </p:sp>
      <p:sp>
        <p:nvSpPr>
          <p:cNvPr id="2449" name="Google Shape;2449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For the next 15 minutes, take a website you commonly use (Amazon, Google, HuffPo, etc.) and heavily modify it using Chrome DevTools.</a:t>
            </a:r>
            <a:endParaRPr/>
          </a:p>
        </p:txBody>
      </p:sp>
      <p:sp>
        <p:nvSpPr>
          <p:cNvPr id="2450" name="Google Shape;2450;p31"/>
          <p:cNvSpPr txBox="1">
            <a:spLocks noGrp="1"/>
          </p:cNvSpPr>
          <p:nvPr>
            <p:ph type="body" idx="2"/>
          </p:nvPr>
        </p:nvSpPr>
        <p:spPr>
          <a:xfrm>
            <a:off x="175" y="1588875"/>
            <a:ext cx="9144000" cy="28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Be sure to modify the following:</a:t>
            </a:r>
            <a:endParaRPr sz="1800" b="1" dirty="0"/>
          </a:p>
          <a:p>
            <a:pPr marL="320040" lvl="0" indent="-2057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Content (change words)</a:t>
            </a:r>
            <a:endParaRPr sz="1800" dirty="0"/>
          </a:p>
          <a:p>
            <a:pPr marL="320040" lvl="0" indent="-2057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Colors</a:t>
            </a:r>
            <a:endParaRPr sz="1800" dirty="0"/>
          </a:p>
          <a:p>
            <a:pPr marL="320040" lvl="0" indent="-2057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Spacing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Send a screenshot to the class’s Slack channel when you’re done.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sz="1800" dirty="0"/>
          </a:p>
        </p:txBody>
      </p:sp>
      <p:sp>
        <p:nvSpPr>
          <p:cNvPr id="2451" name="Google Shape;2451;p3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Suggested Time: 15 minutes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6" name="Google Shape;245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Practice Through Frustration</a:t>
            </a:r>
            <a:endParaRPr/>
          </a:p>
        </p:txBody>
      </p:sp>
      <p:sp>
        <p:nvSpPr>
          <p:cNvPr id="2458" name="Google Shape;245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Keep practicing. It gets better!</a:t>
            </a:r>
            <a:endParaRPr/>
          </a:p>
        </p:txBody>
      </p:sp>
      <p:cxnSp>
        <p:nvCxnSpPr>
          <p:cNvPr id="2459" name="Google Shape;2459;p32"/>
          <p:cNvCxnSpPr/>
          <p:nvPr/>
        </p:nvCxnSpPr>
        <p:spPr>
          <a:xfrm>
            <a:off x="274375" y="640080"/>
            <a:ext cx="504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FBAA-0E1E-0B41-80C7-CEF25066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B00B8-1954-E94D-AA4E-3360CAE5C4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26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Homework 1 Help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Extra Material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58"/>
          <p:cNvSpPr txBox="1">
            <a:spLocks noGrp="1"/>
          </p:cNvSpPr>
          <p:nvPr>
            <p:ph type="title"/>
          </p:nvPr>
        </p:nvSpPr>
        <p:spPr>
          <a:xfrm>
            <a:off x="237100" y="2850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And Back to Git…</a:t>
            </a:r>
            <a:endParaRPr/>
          </a:p>
        </p:txBody>
      </p:sp>
      <p:pic>
        <p:nvPicPr>
          <p:cNvPr id="2671" name="Google Shape;267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2812" y="1095350"/>
            <a:ext cx="1838376" cy="1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7eeca2a1be_0_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g7eeca2a1be_0_1"/>
          <p:cNvSpPr txBox="1">
            <a:spLocks noGrp="1"/>
          </p:cNvSpPr>
          <p:nvPr>
            <p:ph type="body" idx="3"/>
          </p:nvPr>
        </p:nvSpPr>
        <p:spPr>
          <a:xfrm>
            <a:off x="0" y="1817650"/>
            <a:ext cx="9144000" cy="2066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Bookmark  links!</a:t>
            </a:r>
            <a:endParaRPr sz="3600"/>
          </a:p>
        </p:txBody>
      </p:sp>
      <p:sp>
        <p:nvSpPr>
          <p:cNvPr id="2122" name="Google Shape;2122;g7eeca2a1be_0_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...</a:t>
            </a:r>
            <a:endParaRPr/>
          </a:p>
        </p:txBody>
      </p:sp>
      <p:pic>
        <p:nvPicPr>
          <p:cNvPr id="2123" name="Google Shape;2123;g7eeca2a1b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981" y="789581"/>
            <a:ext cx="3096450" cy="309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72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" name="Google Shape;215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3"/>
          <p:cNvSpPr/>
          <p:nvPr/>
        </p:nvSpPr>
        <p:spPr>
          <a:xfrm>
            <a:off x="258959" y="2743200"/>
            <a:ext cx="853416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p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Checking 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162" name="Google Shape;2162;p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/>
              <a:t>How’s it going?</a:t>
            </a:r>
            <a:endParaRPr b="1"/>
          </a:p>
        </p:txBody>
      </p:sp>
      <p:sp>
        <p:nvSpPr>
          <p:cNvPr id="2163" name="Google Shape;2163;p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Going Live</a:t>
            </a:r>
            <a:endParaRPr/>
          </a:p>
        </p:txBody>
      </p:sp>
      <p:cxnSp>
        <p:nvCxnSpPr>
          <p:cNvPr id="2164" name="Google Shape;2164;p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Google Shape;216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Instructor Feedback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71" name="Google Shape;2171;p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</a:rPr>
              <a:t>Seriously? Mind. Blown.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72" name="Google Shape;2172;p4"/>
          <p:cNvCxnSpPr/>
          <p:nvPr/>
        </p:nvCxnSpPr>
        <p:spPr>
          <a:xfrm>
            <a:off x="274375" y="640080"/>
            <a:ext cx="286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2754</TotalTime>
  <Words>2070</Words>
  <Application>Microsoft Macintosh PowerPoint</Application>
  <PresentationFormat>On-screen Show (16:9)</PresentationFormat>
  <Paragraphs>327</Paragraphs>
  <Slides>66</Slides>
  <Notes>63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Arial</vt:lpstr>
      <vt:lpstr>Inconsolata</vt:lpstr>
      <vt:lpstr>Roboto</vt:lpstr>
      <vt:lpstr>Courier New</vt:lpstr>
      <vt:lpstr>Roboto Light</vt:lpstr>
      <vt:lpstr>Georgia</vt:lpstr>
      <vt:lpstr>Roboto Thin</vt:lpstr>
      <vt:lpstr>Roboto Medium</vt:lpstr>
      <vt:lpstr>Amatic SC</vt:lpstr>
      <vt:lpstr>Calibri</vt:lpstr>
      <vt:lpstr>1_Unbranded</vt:lpstr>
      <vt:lpstr>Simple Light</vt:lpstr>
      <vt:lpstr>Lesson 2.1</vt:lpstr>
      <vt:lpstr>Homework Assignment Tips</vt:lpstr>
      <vt:lpstr>Most Important of All</vt:lpstr>
      <vt:lpstr>Homework Submission Link</vt:lpstr>
      <vt:lpstr>Class Content Link</vt:lpstr>
      <vt:lpstr>PowerPoint Presentation</vt:lpstr>
      <vt:lpstr>Make sure to ...</vt:lpstr>
      <vt:lpstr>Checking In  </vt:lpstr>
      <vt:lpstr>Instructor Feedback</vt:lpstr>
      <vt:lpstr>Instructor Feedback</vt:lpstr>
      <vt:lpstr>Recap</vt:lpstr>
      <vt:lpstr>Recap </vt:lpstr>
      <vt:lpstr>Objectives</vt:lpstr>
      <vt:lpstr>The Concept of Flow</vt:lpstr>
      <vt:lpstr>CSS Positioning</vt:lpstr>
      <vt:lpstr>Position: Static (Default)</vt:lpstr>
      <vt:lpstr>Position: Relative</vt:lpstr>
      <vt:lpstr>Position: Absolute</vt:lpstr>
      <vt:lpstr>Position: Fixed</vt:lpstr>
      <vt:lpstr>Position: Sticky</vt:lpstr>
      <vt:lpstr>FlexBox</vt:lpstr>
      <vt:lpstr>Layering with z-index</vt:lpstr>
      <vt:lpstr>Hiding Things   </vt:lpstr>
      <vt:lpstr>Positioning in CSS</vt:lpstr>
      <vt:lpstr>Great Resource  </vt:lpstr>
      <vt:lpstr>Activity: CSS Positioning In this activity, you’ll flex your newfound positioning skills by creating another conceptual layout. Eyeball the design to your best ability. (Check Slack for additional instructions)  </vt:lpstr>
      <vt:lpstr>Activity</vt:lpstr>
      <vt:lpstr>PowerPoint Presentation</vt:lpstr>
      <vt:lpstr>Advice</vt:lpstr>
      <vt:lpstr>Resources</vt:lpstr>
      <vt:lpstr>Double Take</vt:lpstr>
      <vt:lpstr>Divs and Sections</vt:lpstr>
      <vt:lpstr>Divs and Sections</vt:lpstr>
      <vt:lpstr>Divs and Sections</vt:lpstr>
      <vt:lpstr>Divs and Sections</vt:lpstr>
      <vt:lpstr>Divs and Sections</vt:lpstr>
      <vt:lpstr>Classes vs. IDs</vt:lpstr>
      <vt:lpstr>To the Web with GitHub!</vt:lpstr>
      <vt:lpstr>The World Will See Our Greatness!</vt:lpstr>
      <vt:lpstr>The Internet</vt:lpstr>
      <vt:lpstr>GitHub Pages Deployment—Personal</vt:lpstr>
      <vt:lpstr>Let’s All Log In to GitHub</vt:lpstr>
      <vt:lpstr>Deploying a Static Personal Site to GitHub Pages</vt:lpstr>
      <vt:lpstr>15 minutes</vt:lpstr>
      <vt:lpstr>GitHub Pages Deployment—Project</vt:lpstr>
      <vt:lpstr>Deploying a Static Project Site to GitHub Pages</vt:lpstr>
      <vt:lpstr>Activity: Creating a Project Site Build a newfangled website, and then deploy it to GitHub Pages as a project instead of a personal site.  Additional instructions will be sent via Slack.  </vt:lpstr>
      <vt:lpstr>CSS Resets</vt:lpstr>
      <vt:lpstr>Loading Multiple CSS Files (Important!)</vt:lpstr>
      <vt:lpstr>Multiple CSS Files</vt:lpstr>
      <vt:lpstr>By a show of hands, which browser do you use? </vt:lpstr>
      <vt:lpstr>Battle of the Browsers</vt:lpstr>
      <vt:lpstr>Reset.css (or Normalize.css)</vt:lpstr>
      <vt:lpstr>CSS Resets</vt:lpstr>
      <vt:lpstr>Why CSS Resets Matter</vt:lpstr>
      <vt:lpstr>Activity: CSS Resets</vt:lpstr>
      <vt:lpstr>Activity: CSS Resets</vt:lpstr>
      <vt:lpstr>Chrome DevTools (Inspector)</vt:lpstr>
      <vt:lpstr>Modifying Sites</vt:lpstr>
      <vt:lpstr>Chrome DevTools</vt:lpstr>
      <vt:lpstr>Activity: Modify a Website</vt:lpstr>
      <vt:lpstr>Practice Through Frustration</vt:lpstr>
      <vt:lpstr>Any Questions?</vt:lpstr>
      <vt:lpstr>Homework 1 Help</vt:lpstr>
      <vt:lpstr>Extra Material</vt:lpstr>
      <vt:lpstr> And Back to Git…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2.1</dc:title>
  <cp:lastModifiedBy>Nnadi chigbo, Onyinyechukwu</cp:lastModifiedBy>
  <cp:revision>12</cp:revision>
  <dcterms:modified xsi:type="dcterms:W3CDTF">2020-11-29T11:13:31Z</dcterms:modified>
</cp:coreProperties>
</file>